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63" r:id="rId4"/>
    <p:sldId id="258" r:id="rId5"/>
    <p:sldId id="259" r:id="rId6"/>
    <p:sldId id="260" r:id="rId7"/>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498" y="9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F9BEA4E8-C97B-824E-BB19-E51847037945}" type="datetimeFigureOut">
              <a:rPr lang="en-US" smtClean="0"/>
              <a:t>1/9/2018</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60A4202B-31A7-3A43-B331-754738245DC8}" type="slidenum">
              <a:rPr lang="en-US" smtClean="0"/>
              <a:t>‹#›</a:t>
            </a:fld>
            <a:endParaRPr lang="en-US"/>
          </a:p>
        </p:txBody>
      </p:sp>
    </p:spTree>
    <p:extLst>
      <p:ext uri="{BB962C8B-B14F-4D97-AF65-F5344CB8AC3E}">
        <p14:creationId xmlns:p14="http://schemas.microsoft.com/office/powerpoint/2010/main" val="31079178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A4202B-31A7-3A43-B331-754738245DC8}" type="slidenum">
              <a:rPr lang="en-US" smtClean="0"/>
              <a:t>5</a:t>
            </a:fld>
            <a:endParaRPr lang="en-US"/>
          </a:p>
        </p:txBody>
      </p:sp>
    </p:spTree>
    <p:extLst>
      <p:ext uri="{BB962C8B-B14F-4D97-AF65-F5344CB8AC3E}">
        <p14:creationId xmlns:p14="http://schemas.microsoft.com/office/powerpoint/2010/main" val="1564528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6FA298C-9617-AB4F-B7AC-3EBDCA54605E}"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AEEB2-1450-3A4B-9E2F-3C4A0C43834B}" type="slidenum">
              <a:rPr lang="en-US" smtClean="0"/>
              <a:t>‹#›</a:t>
            </a:fld>
            <a:endParaRPr lang="en-US"/>
          </a:p>
        </p:txBody>
      </p:sp>
    </p:spTree>
    <p:extLst>
      <p:ext uri="{BB962C8B-B14F-4D97-AF65-F5344CB8AC3E}">
        <p14:creationId xmlns:p14="http://schemas.microsoft.com/office/powerpoint/2010/main" val="2561132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FA298C-9617-AB4F-B7AC-3EBDCA54605E}"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AEEB2-1450-3A4B-9E2F-3C4A0C43834B}" type="slidenum">
              <a:rPr lang="en-US" smtClean="0"/>
              <a:t>‹#›</a:t>
            </a:fld>
            <a:endParaRPr lang="en-US"/>
          </a:p>
        </p:txBody>
      </p:sp>
    </p:spTree>
    <p:extLst>
      <p:ext uri="{BB962C8B-B14F-4D97-AF65-F5344CB8AC3E}">
        <p14:creationId xmlns:p14="http://schemas.microsoft.com/office/powerpoint/2010/main" val="2862287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FA298C-9617-AB4F-B7AC-3EBDCA54605E}"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AEEB2-1450-3A4B-9E2F-3C4A0C43834B}" type="slidenum">
              <a:rPr lang="en-US" smtClean="0"/>
              <a:t>‹#›</a:t>
            </a:fld>
            <a:endParaRPr lang="en-US"/>
          </a:p>
        </p:txBody>
      </p:sp>
    </p:spTree>
    <p:extLst>
      <p:ext uri="{BB962C8B-B14F-4D97-AF65-F5344CB8AC3E}">
        <p14:creationId xmlns:p14="http://schemas.microsoft.com/office/powerpoint/2010/main" val="1935990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FA298C-9617-AB4F-B7AC-3EBDCA54605E}"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AEEB2-1450-3A4B-9E2F-3C4A0C43834B}" type="slidenum">
              <a:rPr lang="en-US" smtClean="0"/>
              <a:t>‹#›</a:t>
            </a:fld>
            <a:endParaRPr lang="en-US"/>
          </a:p>
        </p:txBody>
      </p:sp>
    </p:spTree>
    <p:extLst>
      <p:ext uri="{BB962C8B-B14F-4D97-AF65-F5344CB8AC3E}">
        <p14:creationId xmlns:p14="http://schemas.microsoft.com/office/powerpoint/2010/main" val="3603689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FA298C-9617-AB4F-B7AC-3EBDCA54605E}" type="datetimeFigureOut">
              <a:rPr lang="en-US" smtClean="0"/>
              <a:t>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AEEB2-1450-3A4B-9E2F-3C4A0C43834B}" type="slidenum">
              <a:rPr lang="en-US" smtClean="0"/>
              <a:t>‹#›</a:t>
            </a:fld>
            <a:endParaRPr lang="en-US"/>
          </a:p>
        </p:txBody>
      </p:sp>
    </p:spTree>
    <p:extLst>
      <p:ext uri="{BB962C8B-B14F-4D97-AF65-F5344CB8AC3E}">
        <p14:creationId xmlns:p14="http://schemas.microsoft.com/office/powerpoint/2010/main" val="1097952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6FA298C-9617-AB4F-B7AC-3EBDCA54605E}" type="datetimeFigureOut">
              <a:rPr lang="en-US" smtClean="0"/>
              <a:t>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AEEB2-1450-3A4B-9E2F-3C4A0C43834B}" type="slidenum">
              <a:rPr lang="en-US" smtClean="0"/>
              <a:t>‹#›</a:t>
            </a:fld>
            <a:endParaRPr lang="en-US"/>
          </a:p>
        </p:txBody>
      </p:sp>
    </p:spTree>
    <p:extLst>
      <p:ext uri="{BB962C8B-B14F-4D97-AF65-F5344CB8AC3E}">
        <p14:creationId xmlns:p14="http://schemas.microsoft.com/office/powerpoint/2010/main" val="1935183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6FA298C-9617-AB4F-B7AC-3EBDCA54605E}" type="datetimeFigureOut">
              <a:rPr lang="en-US" smtClean="0"/>
              <a:t>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9AEEB2-1450-3A4B-9E2F-3C4A0C43834B}" type="slidenum">
              <a:rPr lang="en-US" smtClean="0"/>
              <a:t>‹#›</a:t>
            </a:fld>
            <a:endParaRPr lang="en-US"/>
          </a:p>
        </p:txBody>
      </p:sp>
    </p:spTree>
    <p:extLst>
      <p:ext uri="{BB962C8B-B14F-4D97-AF65-F5344CB8AC3E}">
        <p14:creationId xmlns:p14="http://schemas.microsoft.com/office/powerpoint/2010/main" val="397593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FA298C-9617-AB4F-B7AC-3EBDCA54605E}" type="datetimeFigureOut">
              <a:rPr lang="en-US" smtClean="0"/>
              <a:t>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9AEEB2-1450-3A4B-9E2F-3C4A0C43834B}" type="slidenum">
              <a:rPr lang="en-US" smtClean="0"/>
              <a:t>‹#›</a:t>
            </a:fld>
            <a:endParaRPr lang="en-US"/>
          </a:p>
        </p:txBody>
      </p:sp>
    </p:spTree>
    <p:extLst>
      <p:ext uri="{BB962C8B-B14F-4D97-AF65-F5344CB8AC3E}">
        <p14:creationId xmlns:p14="http://schemas.microsoft.com/office/powerpoint/2010/main" val="319097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FA298C-9617-AB4F-B7AC-3EBDCA54605E}" type="datetimeFigureOut">
              <a:rPr lang="en-US" smtClean="0"/>
              <a:t>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9AEEB2-1450-3A4B-9E2F-3C4A0C43834B}" type="slidenum">
              <a:rPr lang="en-US" smtClean="0"/>
              <a:t>‹#›</a:t>
            </a:fld>
            <a:endParaRPr lang="en-US"/>
          </a:p>
        </p:txBody>
      </p:sp>
    </p:spTree>
    <p:extLst>
      <p:ext uri="{BB962C8B-B14F-4D97-AF65-F5344CB8AC3E}">
        <p14:creationId xmlns:p14="http://schemas.microsoft.com/office/powerpoint/2010/main" val="3620721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FA298C-9617-AB4F-B7AC-3EBDCA54605E}" type="datetimeFigureOut">
              <a:rPr lang="en-US" smtClean="0"/>
              <a:t>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AEEB2-1450-3A4B-9E2F-3C4A0C43834B}" type="slidenum">
              <a:rPr lang="en-US" smtClean="0"/>
              <a:t>‹#›</a:t>
            </a:fld>
            <a:endParaRPr lang="en-US"/>
          </a:p>
        </p:txBody>
      </p:sp>
    </p:spTree>
    <p:extLst>
      <p:ext uri="{BB962C8B-B14F-4D97-AF65-F5344CB8AC3E}">
        <p14:creationId xmlns:p14="http://schemas.microsoft.com/office/powerpoint/2010/main" val="4000455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FA298C-9617-AB4F-B7AC-3EBDCA54605E}" type="datetimeFigureOut">
              <a:rPr lang="en-US" smtClean="0"/>
              <a:t>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AEEB2-1450-3A4B-9E2F-3C4A0C43834B}" type="slidenum">
              <a:rPr lang="en-US" smtClean="0"/>
              <a:t>‹#›</a:t>
            </a:fld>
            <a:endParaRPr lang="en-US"/>
          </a:p>
        </p:txBody>
      </p:sp>
    </p:spTree>
    <p:extLst>
      <p:ext uri="{BB962C8B-B14F-4D97-AF65-F5344CB8AC3E}">
        <p14:creationId xmlns:p14="http://schemas.microsoft.com/office/powerpoint/2010/main" val="3368121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FA298C-9617-AB4F-B7AC-3EBDCA54605E}" type="datetimeFigureOut">
              <a:rPr lang="en-US" smtClean="0"/>
              <a:t>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AEEB2-1450-3A4B-9E2F-3C4A0C43834B}" type="slidenum">
              <a:rPr lang="en-US" smtClean="0"/>
              <a:t>‹#›</a:t>
            </a:fld>
            <a:endParaRPr lang="en-US"/>
          </a:p>
        </p:txBody>
      </p:sp>
    </p:spTree>
    <p:extLst>
      <p:ext uri="{BB962C8B-B14F-4D97-AF65-F5344CB8AC3E}">
        <p14:creationId xmlns:p14="http://schemas.microsoft.com/office/powerpoint/2010/main" val="2947382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50240" y="283755"/>
            <a:ext cx="7457440" cy="1200329"/>
          </a:xfrm>
          <a:prstGeom prst="rect">
            <a:avLst/>
          </a:prstGeom>
        </p:spPr>
        <p:txBody>
          <a:bodyPr wrap="square">
            <a:spAutoFit/>
          </a:bodyPr>
          <a:lstStyle/>
          <a:p>
            <a:pPr algn="ctr"/>
            <a:r>
              <a:rPr lang="en-US" b="1" dirty="0"/>
              <a:t>Tarpley Volunteer Fire Department</a:t>
            </a:r>
            <a:endParaRPr lang="en-US" dirty="0"/>
          </a:p>
          <a:p>
            <a:pPr algn="ctr"/>
            <a:r>
              <a:rPr lang="en-US" b="1" dirty="0"/>
              <a:t>Five Year Plan</a:t>
            </a:r>
            <a:endParaRPr lang="en-US" dirty="0"/>
          </a:p>
          <a:p>
            <a:pPr algn="ctr"/>
            <a:r>
              <a:rPr lang="en-US" b="1" dirty="0"/>
              <a:t>2018 – 2022</a:t>
            </a:r>
          </a:p>
          <a:p>
            <a:pPr algn="ctr"/>
            <a:r>
              <a:rPr lang="en-US" b="1" dirty="0"/>
              <a:t>Updated January</a:t>
            </a:r>
            <a:r>
              <a:rPr lang="en-US" b="1"/>
              <a:t>, 2018</a:t>
            </a:r>
            <a:endParaRPr lang="en-US" dirty="0"/>
          </a:p>
        </p:txBody>
      </p:sp>
      <p:pic>
        <p:nvPicPr>
          <p:cNvPr id="6" name="Picture 5" descr="Macintosh HD:Users:curtiskosub:Desktop:Star 1.pdf"/>
          <p:cNvPicPr/>
          <p:nvPr/>
        </p:nvPicPr>
        <p:blipFill>
          <a:blip r:embed="rId2">
            <a:extLst>
              <a:ext uri="{28A0092B-C50C-407E-A947-70E740481C1C}">
                <a14:useLocalDpi xmlns:a14="http://schemas.microsoft.com/office/drawing/2010/main" val="0"/>
              </a:ext>
            </a:extLst>
          </a:blip>
          <a:srcRect/>
          <a:stretch>
            <a:fillRect/>
          </a:stretch>
        </p:blipFill>
        <p:spPr bwMode="auto">
          <a:xfrm>
            <a:off x="2891790" y="2808764"/>
            <a:ext cx="3216910" cy="3059112"/>
          </a:xfrm>
          <a:prstGeom prst="rect">
            <a:avLst/>
          </a:prstGeom>
          <a:noFill/>
          <a:ln>
            <a:noFill/>
          </a:ln>
        </p:spPr>
      </p:pic>
      <p:sp>
        <p:nvSpPr>
          <p:cNvPr id="7" name="Text Box 6"/>
          <p:cNvSpPr txBox="1"/>
          <p:nvPr/>
        </p:nvSpPr>
        <p:spPr>
          <a:xfrm>
            <a:off x="2538730" y="3655388"/>
            <a:ext cx="977900" cy="343535"/>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a:effectLst/>
                <a:ea typeface="ＭＳ 明朝"/>
                <a:cs typeface="Times New Roman"/>
              </a:rPr>
              <a:t>Equipment</a:t>
            </a:r>
          </a:p>
        </p:txBody>
      </p:sp>
      <p:sp>
        <p:nvSpPr>
          <p:cNvPr id="8" name="Text Box 3"/>
          <p:cNvSpPr txBox="1"/>
          <p:nvPr/>
        </p:nvSpPr>
        <p:spPr>
          <a:xfrm>
            <a:off x="4165600" y="2616775"/>
            <a:ext cx="800100" cy="34290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a:effectLst/>
                <a:ea typeface="ＭＳ 明朝"/>
                <a:cs typeface="Times New Roman"/>
              </a:rPr>
              <a:t>Facilities</a:t>
            </a:r>
          </a:p>
        </p:txBody>
      </p:sp>
      <p:sp>
        <p:nvSpPr>
          <p:cNvPr id="9" name="Text Box 5"/>
          <p:cNvSpPr txBox="1"/>
          <p:nvPr/>
        </p:nvSpPr>
        <p:spPr>
          <a:xfrm>
            <a:off x="5483860" y="3655388"/>
            <a:ext cx="1257300" cy="34290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a:effectLst/>
                <a:ea typeface="ＭＳ 明朝"/>
                <a:cs typeface="Times New Roman"/>
              </a:rPr>
              <a:t>Maintenance</a:t>
            </a:r>
          </a:p>
        </p:txBody>
      </p:sp>
      <p:sp>
        <p:nvSpPr>
          <p:cNvPr id="10" name="Text Box 7"/>
          <p:cNvSpPr txBox="1"/>
          <p:nvPr/>
        </p:nvSpPr>
        <p:spPr>
          <a:xfrm>
            <a:off x="5483860" y="5688657"/>
            <a:ext cx="914400" cy="34290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a:effectLst/>
                <a:ea typeface="ＭＳ 明朝"/>
                <a:cs typeface="Times New Roman"/>
              </a:rPr>
              <a:t>Training </a:t>
            </a:r>
          </a:p>
        </p:txBody>
      </p:sp>
      <p:sp>
        <p:nvSpPr>
          <p:cNvPr id="11" name="Text Box 4"/>
          <p:cNvSpPr txBox="1"/>
          <p:nvPr/>
        </p:nvSpPr>
        <p:spPr>
          <a:xfrm>
            <a:off x="2762250" y="5626427"/>
            <a:ext cx="1028700" cy="46736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a:effectLst/>
                <a:ea typeface="ＭＳ 明朝"/>
                <a:cs typeface="Times New Roman"/>
              </a:rPr>
              <a:t>Community Leadership</a:t>
            </a:r>
          </a:p>
        </p:txBody>
      </p:sp>
      <p:sp>
        <p:nvSpPr>
          <p:cNvPr id="12" name="TextBox 11"/>
          <p:cNvSpPr txBox="1"/>
          <p:nvPr/>
        </p:nvSpPr>
        <p:spPr>
          <a:xfrm>
            <a:off x="4165600" y="4284355"/>
            <a:ext cx="1148080" cy="365760"/>
          </a:xfrm>
          <a:prstGeom prst="rect">
            <a:avLst/>
          </a:prstGeom>
          <a:noFill/>
        </p:spPr>
        <p:txBody>
          <a:bodyPr wrap="square" rtlCol="0">
            <a:spAutoFit/>
          </a:bodyPr>
          <a:lstStyle/>
          <a:p>
            <a:r>
              <a:rPr lang="en-US" dirty="0"/>
              <a:t>TVFD</a:t>
            </a:r>
          </a:p>
        </p:txBody>
      </p:sp>
      <p:sp>
        <p:nvSpPr>
          <p:cNvPr id="3" name="TextBox 2"/>
          <p:cNvSpPr txBox="1"/>
          <p:nvPr/>
        </p:nvSpPr>
        <p:spPr>
          <a:xfrm>
            <a:off x="1582116" y="1582346"/>
            <a:ext cx="6767168" cy="738664"/>
          </a:xfrm>
          <a:prstGeom prst="rect">
            <a:avLst/>
          </a:prstGeom>
          <a:noFill/>
        </p:spPr>
        <p:txBody>
          <a:bodyPr wrap="square" rtlCol="0">
            <a:spAutoFit/>
          </a:bodyPr>
          <a:lstStyle/>
          <a:p>
            <a:pPr algn="ctr"/>
            <a:r>
              <a:rPr lang="en-US" sz="1400" dirty="0"/>
              <a:t>The mission of the TVFD is to promote community education on fire and public safety and to enlist and train volunteer members in order to provide firefighting and emergency services within its capabilities. </a:t>
            </a:r>
          </a:p>
        </p:txBody>
      </p:sp>
    </p:spTree>
    <p:extLst>
      <p:ext uri="{BB962C8B-B14F-4D97-AF65-F5344CB8AC3E}">
        <p14:creationId xmlns:p14="http://schemas.microsoft.com/office/powerpoint/2010/main" val="1902227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l"/>
            <a:r>
              <a:rPr lang="en-US" sz="2000" b="1" i="0" dirty="0">
                <a:solidFill>
                  <a:srgbClr val="000000"/>
                </a:solidFill>
                <a:latin typeface="Arial"/>
                <a:ea typeface="Arial"/>
                <a:cs typeface="Arial"/>
              </a:rPr>
              <a:t>Equipment:  </a:t>
            </a:r>
            <a:br>
              <a:rPr lang="en-US" sz="2000" b="1" i="0" dirty="0">
                <a:solidFill>
                  <a:srgbClr val="000000"/>
                </a:solidFill>
                <a:latin typeface="Arial"/>
                <a:ea typeface="Arial"/>
                <a:cs typeface="Arial"/>
              </a:rPr>
            </a:br>
            <a:r>
              <a:rPr lang="en-US" sz="2000" b="1" i="0" dirty="0">
                <a:solidFill>
                  <a:srgbClr val="000000"/>
                </a:solidFill>
                <a:latin typeface="Arial"/>
                <a:ea typeface="Arial"/>
                <a:cs typeface="Arial"/>
              </a:rPr>
              <a:t>The TVFD will acquire and maintain up to date equipment which </a:t>
            </a:r>
            <a:br>
              <a:rPr lang="en-US" sz="2000" b="1" i="0" dirty="0">
                <a:solidFill>
                  <a:srgbClr val="000000"/>
                </a:solidFill>
                <a:latin typeface="Arial"/>
                <a:ea typeface="Arial"/>
                <a:cs typeface="Arial"/>
              </a:rPr>
            </a:br>
            <a:r>
              <a:rPr lang="en-US" sz="2000" b="1" i="0" dirty="0">
                <a:solidFill>
                  <a:srgbClr val="000000"/>
                </a:solidFill>
                <a:latin typeface="Arial"/>
                <a:ea typeface="Arial"/>
                <a:cs typeface="Arial"/>
              </a:rPr>
              <a:t>meets the needs of the department.</a:t>
            </a: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3420589794"/>
              </p:ext>
            </p:extLst>
          </p:nvPr>
        </p:nvGraphicFramePr>
        <p:xfrm>
          <a:off x="638033" y="1825722"/>
          <a:ext cx="7867934" cy="3198598"/>
        </p:xfrm>
        <a:graphic>
          <a:graphicData uri="http://schemas.openxmlformats.org/drawingml/2006/table">
            <a:tbl>
              <a:tblPr/>
              <a:tblGrid>
                <a:gridCol w="4955550">
                  <a:extLst>
                    <a:ext uri="{9D8B030D-6E8A-4147-A177-3AD203B41FA5}">
                      <a16:colId xmlns:a16="http://schemas.microsoft.com/office/drawing/2014/main" val="20000"/>
                    </a:ext>
                  </a:extLst>
                </a:gridCol>
                <a:gridCol w="585744">
                  <a:extLst>
                    <a:ext uri="{9D8B030D-6E8A-4147-A177-3AD203B41FA5}">
                      <a16:colId xmlns:a16="http://schemas.microsoft.com/office/drawing/2014/main" val="20001"/>
                    </a:ext>
                  </a:extLst>
                </a:gridCol>
                <a:gridCol w="548640">
                  <a:extLst>
                    <a:ext uri="{9D8B030D-6E8A-4147-A177-3AD203B41FA5}">
                      <a16:colId xmlns:a16="http://schemas.microsoft.com/office/drawing/2014/main" val="20002"/>
                    </a:ext>
                  </a:extLst>
                </a:gridCol>
                <a:gridCol w="528320">
                  <a:extLst>
                    <a:ext uri="{9D8B030D-6E8A-4147-A177-3AD203B41FA5}">
                      <a16:colId xmlns:a16="http://schemas.microsoft.com/office/drawing/2014/main" val="20003"/>
                    </a:ext>
                  </a:extLst>
                </a:gridCol>
                <a:gridCol w="274320">
                  <a:extLst>
                    <a:ext uri="{9D8B030D-6E8A-4147-A177-3AD203B41FA5}">
                      <a16:colId xmlns:a16="http://schemas.microsoft.com/office/drawing/2014/main" val="20004"/>
                    </a:ext>
                  </a:extLst>
                </a:gridCol>
                <a:gridCol w="233680">
                  <a:extLst>
                    <a:ext uri="{9D8B030D-6E8A-4147-A177-3AD203B41FA5}">
                      <a16:colId xmlns:a16="http://schemas.microsoft.com/office/drawing/2014/main" val="20005"/>
                    </a:ext>
                  </a:extLst>
                </a:gridCol>
                <a:gridCol w="692110">
                  <a:extLst>
                    <a:ext uri="{9D8B030D-6E8A-4147-A177-3AD203B41FA5}">
                      <a16:colId xmlns:a16="http://schemas.microsoft.com/office/drawing/2014/main" val="20006"/>
                    </a:ext>
                  </a:extLst>
                </a:gridCol>
                <a:gridCol w="49570">
                  <a:extLst>
                    <a:ext uri="{9D8B030D-6E8A-4147-A177-3AD203B41FA5}">
                      <a16:colId xmlns:a16="http://schemas.microsoft.com/office/drawing/2014/main" val="20007"/>
                    </a:ext>
                  </a:extLst>
                </a:gridCol>
              </a:tblGrid>
              <a:tr h="236246">
                <a:tc>
                  <a:txBody>
                    <a:bodyPr/>
                    <a:lstStyle/>
                    <a:p>
                      <a:pPr algn="l" fontAlgn="b"/>
                      <a:r>
                        <a:rPr lang="en-US" sz="1000" b="1" i="0" u="none" strike="noStrike" dirty="0">
                          <a:effectLst/>
                          <a:latin typeface="Arial"/>
                          <a:cs typeface="Arial"/>
                        </a:rPr>
                        <a:t>Action</a:t>
                      </a:r>
                      <a:r>
                        <a:rPr lang="en-US" sz="1000" b="1" i="0" u="none" strike="noStrike" baseline="0" dirty="0">
                          <a:effectLst/>
                          <a:latin typeface="Arial"/>
                          <a:cs typeface="Arial"/>
                        </a:rPr>
                        <a:t> Needed</a:t>
                      </a:r>
                      <a:endParaRPr lang="en-US" sz="1000" b="1" i="0" u="none" strike="noStrike" dirty="0">
                        <a:effectLst/>
                        <a:latin typeface="Arial"/>
                        <a:cs typeface="Arial"/>
                      </a:endParaRP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cs typeface="Arial"/>
                        </a:rPr>
                        <a:t> </a:t>
                      </a:r>
                      <a:r>
                        <a:rPr lang="en-US" sz="1000" b="0" i="0" u="none" strike="noStrike" dirty="0" err="1">
                          <a:effectLst/>
                          <a:latin typeface="Arial"/>
                          <a:cs typeface="Arial"/>
                        </a:rPr>
                        <a:t>Yr</a:t>
                      </a:r>
                      <a:r>
                        <a:rPr lang="en-US" sz="1000" b="0" i="0" u="none" strike="noStrike" dirty="0">
                          <a:effectLst/>
                          <a:latin typeface="Arial"/>
                          <a:cs typeface="Arial"/>
                        </a:rPr>
                        <a:t>  1</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cs typeface="Arial"/>
                        </a:rPr>
                        <a:t> 2</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cs typeface="Arial"/>
                        </a:rPr>
                        <a:t> 3</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cs typeface="Arial"/>
                        </a:rPr>
                        <a:t> 4</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cs typeface="Arial"/>
                        </a:rPr>
                        <a:t> 5</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cs typeface="Arial"/>
                        </a:rPr>
                        <a:t> Completed</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1423">
                <a:tc>
                  <a:txBody>
                    <a:bodyPr/>
                    <a:lstStyle/>
                    <a:p>
                      <a:pPr marL="228600" indent="-228600" algn="l" fontAlgn="b">
                        <a:buAutoNum type="arabicPeriod"/>
                      </a:pPr>
                      <a:r>
                        <a:rPr lang="en-US" sz="1000" b="0" i="0" u="none" strike="noStrike" dirty="0">
                          <a:effectLst/>
                          <a:latin typeface="Arial"/>
                          <a:cs typeface="Arial"/>
                        </a:rPr>
                        <a:t> Acquire a vehicle that is a mini-pumper and rescue, with brush capabilities</a:t>
                      </a:r>
                    </a:p>
                    <a:p>
                      <a:pPr marL="0" indent="0" algn="l" fontAlgn="b">
                        <a:buNone/>
                      </a:pPr>
                      <a:endParaRPr lang="en-US" sz="1000" b="0" i="0" u="none" strike="noStrike" dirty="0">
                        <a:effectLst/>
                        <a:latin typeface="Arial"/>
                        <a:cs typeface="Arial"/>
                      </a:endParaRP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cs typeface="Arial"/>
                        </a:rPr>
                        <a:t>DONE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cs typeface="Arial"/>
                        </a:rPr>
                        <a:t>DONE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1423">
                <a:tc>
                  <a:txBody>
                    <a:bodyPr/>
                    <a:lstStyle/>
                    <a:p>
                      <a:pPr algn="l" fontAlgn="b"/>
                      <a:r>
                        <a:rPr lang="en-US" sz="1000" b="0" i="0" u="none" strike="noStrike" dirty="0">
                          <a:effectLst/>
                          <a:latin typeface="Arial"/>
                          <a:cs typeface="Arial"/>
                        </a:rPr>
                        <a:t>2.    Water Storage</a:t>
                      </a:r>
                    </a:p>
                    <a:p>
                      <a:pPr algn="l" fontAlgn="b"/>
                      <a:endParaRPr lang="en-US" sz="1000" b="0" i="0" u="none" strike="noStrike" dirty="0">
                        <a:effectLst/>
                        <a:latin typeface="Arial"/>
                        <a:cs typeface="Arial"/>
                      </a:endParaRP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cs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cs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5697">
                <a:tc>
                  <a:txBody>
                    <a:bodyPr/>
                    <a:lstStyle/>
                    <a:p>
                      <a:pPr algn="l" fontAlgn="b"/>
                      <a:r>
                        <a:rPr lang="en-US" sz="1000" b="0" i="0" u="none" strike="noStrike" dirty="0">
                          <a:effectLst/>
                          <a:latin typeface="Arial"/>
                          <a:cs typeface="Arial"/>
                        </a:rPr>
                        <a:t>3.    4492 Equipment (not to exceed $21,000.00)</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000" dirty="0">
                          <a:latin typeface="Arial"/>
                          <a:cs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endParaRPr lang="en-US" sz="1000" b="0" i="0" u="none" strike="noStrike" dirty="0">
                        <a:effectLst/>
                        <a:latin typeface="Arial"/>
                        <a:cs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5697">
                <a:tc>
                  <a:txBody>
                    <a:bodyPr/>
                    <a:lstStyle/>
                    <a:p>
                      <a:pPr algn="l" fontAlgn="b"/>
                      <a:r>
                        <a:rPr lang="en-US" sz="1000" b="0" i="0" u="none" strike="noStrike" dirty="0">
                          <a:effectLst/>
                          <a:latin typeface="Arial"/>
                          <a:cs typeface="Arial"/>
                        </a:rPr>
                        <a:t>4. </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sz="1000">
                        <a:latin typeface="Arial"/>
                        <a:cs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cs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cs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35697">
                <a:tc>
                  <a:txBody>
                    <a:bodyPr/>
                    <a:lstStyle/>
                    <a:p>
                      <a:pPr algn="l" fontAlgn="b"/>
                      <a:r>
                        <a:rPr lang="en-US" sz="1000" b="0" i="0" u="none" strike="noStrike" dirty="0">
                          <a:effectLst/>
                          <a:latin typeface="Arial"/>
                          <a:cs typeface="Arial"/>
                        </a:rPr>
                        <a:t>5.  </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sz="1000" dirty="0">
                        <a:latin typeface="Arial"/>
                        <a:cs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cs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5697">
                <a:tc>
                  <a:txBody>
                    <a:bodyPr/>
                    <a:lstStyle/>
                    <a:p>
                      <a:pPr algn="l" fontAlgn="b"/>
                      <a:r>
                        <a:rPr lang="en-US" sz="1000" b="0" i="0" u="none" strike="noStrike" dirty="0">
                          <a:effectLst/>
                          <a:latin typeface="Arial"/>
                          <a:cs typeface="Arial"/>
                        </a:rPr>
                        <a:t>6. </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sz="1000" dirty="0">
                        <a:latin typeface="Arial"/>
                        <a:cs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cs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32318">
                <a:tc>
                  <a:txBody>
                    <a:bodyPr/>
                    <a:lstStyle/>
                    <a:p>
                      <a:pPr algn="l" fontAlgn="b"/>
                      <a:r>
                        <a:rPr lang="en-US" sz="1000" b="0" i="0" u="none" strike="noStrike" dirty="0">
                          <a:effectLst/>
                          <a:latin typeface="Arial"/>
                          <a:cs typeface="Arial"/>
                        </a:rPr>
                        <a:t>7.</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sz="1000" dirty="0">
                        <a:latin typeface="Arial"/>
                        <a:cs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sz="1000">
                        <a:latin typeface="Arial"/>
                        <a:cs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13275">
                <a:tc>
                  <a:txBody>
                    <a:bodyPr/>
                    <a:lstStyle/>
                    <a:p>
                      <a:pPr algn="l" fontAlgn="b"/>
                      <a:r>
                        <a:rPr lang="en-US" sz="1000" b="0" i="0" u="none" strike="noStrike" dirty="0">
                          <a:effectLst/>
                          <a:latin typeface="Arial"/>
                          <a:cs typeface="Arial"/>
                        </a:rPr>
                        <a:t>8.</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sz="1000">
                        <a:latin typeface="Arial"/>
                        <a:cs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sz="1000" dirty="0">
                        <a:latin typeface="Arial"/>
                        <a:cs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cs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32735">
                <a:tc>
                  <a:txBody>
                    <a:bodyPr/>
                    <a:lstStyle/>
                    <a:p>
                      <a:pPr algn="l" fontAlgn="b"/>
                      <a:r>
                        <a:rPr lang="en-US" sz="1000" b="0" i="0" u="none" strike="noStrike" dirty="0">
                          <a:effectLst/>
                          <a:latin typeface="Arial"/>
                          <a:cs typeface="Arial"/>
                        </a:rPr>
                        <a:t>9.</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sz="1000" dirty="0">
                        <a:latin typeface="Arial"/>
                        <a:cs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sz="1000">
                        <a:latin typeface="Arial"/>
                        <a:cs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cs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51542">
                <a:tc>
                  <a:txBody>
                    <a:bodyPr/>
                    <a:lstStyle/>
                    <a:p>
                      <a:pPr algn="l" fontAlgn="b"/>
                      <a:endParaRPr lang="en-US" sz="1000" b="0" i="0" u="none" strike="noStrike" dirty="0">
                        <a:effectLst/>
                        <a:latin typeface="Arial"/>
                        <a:cs typeface="Arial"/>
                      </a:endParaRP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sz="1000" dirty="0">
                        <a:latin typeface="Arial"/>
                        <a:cs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sz="1000" dirty="0">
                        <a:latin typeface="Arial"/>
                        <a:cs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740772">
                <a:tc>
                  <a:txBody>
                    <a:bodyPr/>
                    <a:lstStyle/>
                    <a:p>
                      <a:pPr algn="l" fontAlgn="b"/>
                      <a:r>
                        <a:rPr lang="en-US" sz="1000" b="0" i="0" u="none" strike="noStrike" dirty="0">
                          <a:effectLst/>
                          <a:latin typeface="Arial"/>
                          <a:cs typeface="Arial"/>
                        </a:rPr>
                        <a:t> </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cs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6" name="TextBox 5"/>
          <p:cNvSpPr txBox="1"/>
          <p:nvPr/>
        </p:nvSpPr>
        <p:spPr>
          <a:xfrm>
            <a:off x="635018" y="5142850"/>
            <a:ext cx="5173836" cy="369332"/>
          </a:xfrm>
          <a:prstGeom prst="rect">
            <a:avLst/>
          </a:prstGeom>
          <a:noFill/>
        </p:spPr>
        <p:txBody>
          <a:bodyPr wrap="square" rtlCol="0">
            <a:spAutoFit/>
          </a:bodyPr>
          <a:lstStyle/>
          <a:p>
            <a:r>
              <a:rPr lang="en-US" dirty="0"/>
              <a:t>Keeper of the goal:  Adam </a:t>
            </a:r>
            <a:r>
              <a:rPr lang="en-US" dirty="0" err="1"/>
              <a:t>Jenschke</a:t>
            </a:r>
            <a:endParaRPr lang="en-US" dirty="0"/>
          </a:p>
        </p:txBody>
      </p:sp>
    </p:spTree>
    <p:extLst>
      <p:ext uri="{BB962C8B-B14F-4D97-AF65-F5344CB8AC3E}">
        <p14:creationId xmlns:p14="http://schemas.microsoft.com/office/powerpoint/2010/main" val="1796387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b="1" i="0" dirty="0">
                <a:solidFill>
                  <a:srgbClr val="000000"/>
                </a:solidFill>
                <a:latin typeface="Arial"/>
                <a:ea typeface="Arial"/>
                <a:cs typeface="Arial"/>
              </a:rPr>
              <a:t>Facilities:  </a:t>
            </a:r>
            <a:br>
              <a:rPr lang="en-US" sz="2000" b="1" i="0" dirty="0">
                <a:solidFill>
                  <a:srgbClr val="000000"/>
                </a:solidFill>
                <a:latin typeface="Arial"/>
                <a:ea typeface="Arial"/>
                <a:cs typeface="Arial"/>
              </a:rPr>
            </a:br>
            <a:r>
              <a:rPr lang="en-US" sz="2000" b="1" i="0" dirty="0">
                <a:solidFill>
                  <a:srgbClr val="000000"/>
                </a:solidFill>
                <a:latin typeface="Arial"/>
                <a:ea typeface="Arial"/>
                <a:cs typeface="Arial"/>
              </a:rPr>
              <a:t>The TVFD will maintain facilities that are sound and protect the assets of the department. </a:t>
            </a: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81037049"/>
              </p:ext>
            </p:extLst>
          </p:nvPr>
        </p:nvGraphicFramePr>
        <p:xfrm>
          <a:off x="609928" y="2210517"/>
          <a:ext cx="7924143" cy="2534107"/>
        </p:xfrm>
        <a:graphic>
          <a:graphicData uri="http://schemas.openxmlformats.org/drawingml/2006/table">
            <a:tbl>
              <a:tblPr/>
              <a:tblGrid>
                <a:gridCol w="5317216">
                  <a:extLst>
                    <a:ext uri="{9D8B030D-6E8A-4147-A177-3AD203B41FA5}">
                      <a16:colId xmlns:a16="http://schemas.microsoft.com/office/drawing/2014/main" val="20000"/>
                    </a:ext>
                  </a:extLst>
                </a:gridCol>
                <a:gridCol w="626991">
                  <a:extLst>
                    <a:ext uri="{9D8B030D-6E8A-4147-A177-3AD203B41FA5}">
                      <a16:colId xmlns:a16="http://schemas.microsoft.com/office/drawing/2014/main" val="20001"/>
                    </a:ext>
                  </a:extLst>
                </a:gridCol>
                <a:gridCol w="312264">
                  <a:extLst>
                    <a:ext uri="{9D8B030D-6E8A-4147-A177-3AD203B41FA5}">
                      <a16:colId xmlns:a16="http://schemas.microsoft.com/office/drawing/2014/main" val="20002"/>
                    </a:ext>
                  </a:extLst>
                </a:gridCol>
                <a:gridCol w="290030">
                  <a:extLst>
                    <a:ext uri="{9D8B030D-6E8A-4147-A177-3AD203B41FA5}">
                      <a16:colId xmlns:a16="http://schemas.microsoft.com/office/drawing/2014/main" val="20003"/>
                    </a:ext>
                  </a:extLst>
                </a:gridCol>
                <a:gridCol w="277945">
                  <a:extLst>
                    <a:ext uri="{9D8B030D-6E8A-4147-A177-3AD203B41FA5}">
                      <a16:colId xmlns:a16="http://schemas.microsoft.com/office/drawing/2014/main" val="20004"/>
                    </a:ext>
                  </a:extLst>
                </a:gridCol>
                <a:gridCol w="317377">
                  <a:extLst>
                    <a:ext uri="{9D8B030D-6E8A-4147-A177-3AD203B41FA5}">
                      <a16:colId xmlns:a16="http://schemas.microsoft.com/office/drawing/2014/main" val="20005"/>
                    </a:ext>
                  </a:extLst>
                </a:gridCol>
                <a:gridCol w="732750">
                  <a:extLst>
                    <a:ext uri="{9D8B030D-6E8A-4147-A177-3AD203B41FA5}">
                      <a16:colId xmlns:a16="http://schemas.microsoft.com/office/drawing/2014/main" val="20006"/>
                    </a:ext>
                  </a:extLst>
                </a:gridCol>
                <a:gridCol w="49570">
                  <a:extLst>
                    <a:ext uri="{9D8B030D-6E8A-4147-A177-3AD203B41FA5}">
                      <a16:colId xmlns:a16="http://schemas.microsoft.com/office/drawing/2014/main" val="20007"/>
                    </a:ext>
                  </a:extLst>
                </a:gridCol>
              </a:tblGrid>
              <a:tr h="394983">
                <a:tc>
                  <a:txBody>
                    <a:bodyPr/>
                    <a:lstStyle/>
                    <a:p>
                      <a:pPr marL="228600" marR="0" indent="-228600" algn="l" defTabSz="457200" rtl="0" eaLnBrk="1" fontAlgn="b" latinLnBrk="0" hangingPunct="1">
                        <a:lnSpc>
                          <a:spcPct val="100000"/>
                        </a:lnSpc>
                        <a:spcBef>
                          <a:spcPts val="0"/>
                        </a:spcBef>
                        <a:spcAft>
                          <a:spcPts val="0"/>
                        </a:spcAft>
                        <a:buClrTx/>
                        <a:buSzTx/>
                        <a:buFontTx/>
                        <a:buAutoNum type="arabicPeriod"/>
                        <a:tabLst/>
                        <a:defRPr/>
                      </a:pPr>
                      <a:r>
                        <a:rPr lang="en-US" sz="1000" b="0" i="0" u="none" strike="noStrike" baseline="0" dirty="0">
                          <a:effectLst/>
                          <a:latin typeface="Arial"/>
                        </a:rPr>
                        <a:t>Draft plans for a new firehouse</a:t>
                      </a:r>
                    </a:p>
                    <a:p>
                      <a:pPr marL="228600" marR="0" indent="-228600" algn="l" defTabSz="457200" rtl="0" eaLnBrk="1" fontAlgn="b" latinLnBrk="0" hangingPunct="1">
                        <a:lnSpc>
                          <a:spcPct val="100000"/>
                        </a:lnSpc>
                        <a:spcBef>
                          <a:spcPts val="0"/>
                        </a:spcBef>
                        <a:spcAft>
                          <a:spcPts val="0"/>
                        </a:spcAft>
                        <a:buClrTx/>
                        <a:buSzTx/>
                        <a:buFontTx/>
                        <a:buAutoNum type="arabicPeriod"/>
                        <a:tabLst/>
                        <a:defRPr/>
                      </a:pPr>
                      <a:endParaRPr lang="en-US" sz="1000" b="0" i="0" u="none" strike="noStrike" dirty="0">
                        <a:effectLst/>
                        <a:latin typeface="Arial"/>
                      </a:endParaRP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4983">
                <a:tc>
                  <a:txBody>
                    <a:bodyPr/>
                    <a:lstStyle/>
                    <a:p>
                      <a:pPr algn="l" fontAlgn="b"/>
                      <a:r>
                        <a:rPr lang="en-US" sz="1000" b="0" i="0" u="none" strike="noStrike" dirty="0">
                          <a:effectLst/>
                          <a:latin typeface="Arial"/>
                        </a:rPr>
                        <a:t>2.   </a:t>
                      </a:r>
                      <a:r>
                        <a:rPr lang="en-US" sz="1000" b="0" i="0" u="none" strike="noStrike" baseline="0" dirty="0">
                          <a:effectLst/>
                          <a:latin typeface="Arial"/>
                        </a:rPr>
                        <a:t> Work and complete grant for a new firehouse</a:t>
                      </a:r>
                    </a:p>
                    <a:p>
                      <a:pPr algn="l" fontAlgn="b"/>
                      <a:endParaRPr lang="en-US" sz="1000" b="0" i="0" u="none" strike="noStrike" dirty="0">
                        <a:effectLst/>
                        <a:latin typeface="Arial"/>
                      </a:endParaRP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Arial"/>
                        </a:rPr>
                        <a:t>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4983">
                <a:tc>
                  <a:txBody>
                    <a:bodyPr/>
                    <a:lstStyle/>
                    <a:p>
                      <a:pPr algn="l" fontAlgn="b"/>
                      <a:r>
                        <a:rPr lang="en-US" sz="1000" b="0" i="0" u="none" strike="noStrike" dirty="0">
                          <a:effectLst/>
                          <a:latin typeface="Arial"/>
                        </a:rPr>
                        <a:t>3.    Build</a:t>
                      </a:r>
                      <a:r>
                        <a:rPr lang="en-US" sz="1000" b="0" i="0" u="none" strike="noStrike" baseline="0" dirty="0">
                          <a:effectLst/>
                          <a:latin typeface="Arial"/>
                        </a:rPr>
                        <a:t> a new firehouse</a:t>
                      </a:r>
                    </a:p>
                    <a:p>
                      <a:pPr algn="l" fontAlgn="b"/>
                      <a:endParaRPr lang="en-US" sz="1000" b="0" i="0" u="none" strike="noStrike" dirty="0">
                        <a:effectLst/>
                        <a:latin typeface="Arial"/>
                      </a:endParaRP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94983">
                <a:tc>
                  <a:txBody>
                    <a:bodyPr/>
                    <a:lstStyle/>
                    <a:p>
                      <a:pPr algn="l" fontAlgn="b"/>
                      <a:r>
                        <a:rPr lang="en-US" sz="1000" b="0" i="0" u="none" strike="noStrike" dirty="0">
                          <a:effectLst/>
                          <a:latin typeface="Arial"/>
                        </a:rPr>
                        <a:t>4.    Develop</a:t>
                      </a:r>
                      <a:r>
                        <a:rPr lang="en-US" sz="1000" b="0" i="0" u="none" strike="noStrike" baseline="0" dirty="0">
                          <a:effectLst/>
                          <a:latin typeface="Arial"/>
                        </a:rPr>
                        <a:t> maintenance schedule for facilities</a:t>
                      </a:r>
                      <a:endParaRPr lang="en-US" sz="1000" b="0" i="0" u="none" strike="noStrike" dirty="0">
                        <a:effectLst/>
                        <a:latin typeface="Arial"/>
                      </a:endParaRPr>
                    </a:p>
                    <a:p>
                      <a:pPr algn="l" fontAlgn="b"/>
                      <a:endParaRPr lang="en-US" sz="1000" b="0" i="0" u="none" strike="noStrike" dirty="0">
                        <a:effectLst/>
                        <a:latin typeface="Arial"/>
                      </a:endParaRP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Arial"/>
                        </a:rPr>
                        <a:t>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on going</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1930">
                <a:tc>
                  <a:txBody>
                    <a:bodyPr/>
                    <a:lstStyle/>
                    <a:p>
                      <a:pPr marL="228600" indent="-228600" algn="l" fontAlgn="b">
                        <a:buAutoNum type="arabicPeriod" startAt="5"/>
                      </a:pPr>
                      <a:r>
                        <a:rPr lang="en-US" sz="1000" b="0" i="0" u="none" strike="noStrike" dirty="0">
                          <a:effectLst/>
                          <a:latin typeface="Arial"/>
                        </a:rPr>
                        <a:t>Review and update facilities insurance</a:t>
                      </a:r>
                    </a:p>
                    <a:p>
                      <a:pPr marL="228600" indent="-228600" algn="l" fontAlgn="b">
                        <a:buAutoNum type="arabicPeriod" startAt="5"/>
                      </a:pPr>
                      <a:endParaRPr lang="en-US" sz="1000" b="0" i="0" u="none" strike="noStrike" dirty="0">
                        <a:effectLst/>
                        <a:latin typeface="Arial"/>
                      </a:endParaRP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baseline="0" dirty="0">
                          <a:effectLst/>
                          <a:latin typeface="Arial"/>
                        </a:rPr>
                        <a:t>X    </a:t>
                      </a:r>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1862">
                <a:tc>
                  <a:txBody>
                    <a:bodyPr/>
                    <a:lstStyle/>
                    <a:p>
                      <a:pPr algn="l" fontAlgn="b"/>
                      <a:r>
                        <a:rPr lang="en-US" sz="1000" b="0" i="0" u="none" strike="noStrike" dirty="0">
                          <a:effectLst/>
                          <a:latin typeface="Arial"/>
                        </a:rPr>
                        <a:t>6.    Seal Pavement and Parking Lot</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50404">
                <a:tc>
                  <a:txBody>
                    <a:bodyPr/>
                    <a:lstStyle/>
                    <a:p>
                      <a:pPr algn="l" fontAlgn="b"/>
                      <a:r>
                        <a:rPr lang="en-US" sz="1000" b="0" i="0" u="none" strike="noStrike" dirty="0">
                          <a:effectLst/>
                          <a:latin typeface="Arial"/>
                        </a:rPr>
                        <a:t>7.    Replace pipes from well to Community Center ($3000.00)</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5024">
                <a:tc>
                  <a:txBody>
                    <a:bodyPr/>
                    <a:lstStyle/>
                    <a:p>
                      <a:pPr algn="l" fontAlgn="b"/>
                      <a:r>
                        <a:rPr lang="en-US" sz="1000" b="0" i="0" u="none" strike="noStrike" dirty="0">
                          <a:effectLst/>
                          <a:latin typeface="Arial"/>
                        </a:rPr>
                        <a:t>8.    </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6" name="TextBox 5"/>
          <p:cNvSpPr txBox="1"/>
          <p:nvPr/>
        </p:nvSpPr>
        <p:spPr>
          <a:xfrm>
            <a:off x="5556863" y="1962149"/>
            <a:ext cx="2905760" cy="461665"/>
          </a:xfrm>
          <a:prstGeom prst="rect">
            <a:avLst/>
          </a:prstGeom>
          <a:noFill/>
        </p:spPr>
        <p:txBody>
          <a:bodyPr wrap="square" rtlCol="0">
            <a:spAutoFit/>
          </a:bodyPr>
          <a:lstStyle/>
          <a:p>
            <a:r>
              <a:rPr lang="en-US" sz="1200" dirty="0"/>
              <a:t>      </a:t>
            </a:r>
            <a:r>
              <a:rPr lang="en-US" sz="1200" dirty="0" err="1"/>
              <a:t>Yr</a:t>
            </a:r>
            <a:r>
              <a:rPr lang="en-US" sz="1200" dirty="0"/>
              <a:t> 1 	2      3       4	5   Completed  	</a:t>
            </a:r>
          </a:p>
        </p:txBody>
      </p:sp>
      <p:sp>
        <p:nvSpPr>
          <p:cNvPr id="7" name="TextBox 6"/>
          <p:cNvSpPr txBox="1"/>
          <p:nvPr/>
        </p:nvSpPr>
        <p:spPr>
          <a:xfrm>
            <a:off x="635018" y="5132439"/>
            <a:ext cx="5173836" cy="369332"/>
          </a:xfrm>
          <a:prstGeom prst="rect">
            <a:avLst/>
          </a:prstGeom>
          <a:noFill/>
        </p:spPr>
        <p:txBody>
          <a:bodyPr wrap="square" rtlCol="0">
            <a:spAutoFit/>
          </a:bodyPr>
          <a:lstStyle/>
          <a:p>
            <a:r>
              <a:rPr lang="en-US" dirty="0"/>
              <a:t>Keeper of the goal: Curtis Kosub</a:t>
            </a:r>
          </a:p>
        </p:txBody>
      </p:sp>
    </p:spTree>
    <p:extLst>
      <p:ext uri="{BB962C8B-B14F-4D97-AF65-F5344CB8AC3E}">
        <p14:creationId xmlns:p14="http://schemas.microsoft.com/office/powerpoint/2010/main" val="3291218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b="1" dirty="0">
                <a:latin typeface="Arial"/>
                <a:cs typeface="Arial"/>
              </a:rPr>
              <a:t>Maintenance:</a:t>
            </a:r>
            <a:br>
              <a:rPr lang="en-US" sz="2000" b="1" dirty="0">
                <a:latin typeface="Arial"/>
                <a:cs typeface="Arial"/>
              </a:rPr>
            </a:br>
            <a:r>
              <a:rPr lang="en-US" sz="2000" b="1" dirty="0">
                <a:latin typeface="Arial"/>
                <a:cs typeface="Arial"/>
              </a:rPr>
              <a:t>The TVFD will provide regular, ongoing maintenance on all equipment, fire apparatus, buildings and grounds.</a:t>
            </a:r>
          </a:p>
        </p:txBody>
      </p:sp>
      <p:graphicFrame>
        <p:nvGraphicFramePr>
          <p:cNvPr id="4" name="Table 3"/>
          <p:cNvGraphicFramePr>
            <a:graphicFrameLocks noGrp="1"/>
          </p:cNvGraphicFramePr>
          <p:nvPr>
            <p:extLst>
              <p:ext uri="{D42A27DB-BD31-4B8C-83A1-F6EECF244321}">
                <p14:modId xmlns:p14="http://schemas.microsoft.com/office/powerpoint/2010/main" val="759625741"/>
              </p:ext>
            </p:extLst>
          </p:nvPr>
        </p:nvGraphicFramePr>
        <p:xfrm>
          <a:off x="538480" y="2100154"/>
          <a:ext cx="8229600" cy="1729168"/>
        </p:xfrm>
        <a:graphic>
          <a:graphicData uri="http://schemas.openxmlformats.org/drawingml/2006/table">
            <a:tbl>
              <a:tblPr/>
              <a:tblGrid>
                <a:gridCol w="5317216">
                  <a:extLst>
                    <a:ext uri="{9D8B030D-6E8A-4147-A177-3AD203B41FA5}">
                      <a16:colId xmlns:a16="http://schemas.microsoft.com/office/drawing/2014/main" val="20000"/>
                    </a:ext>
                  </a:extLst>
                </a:gridCol>
                <a:gridCol w="821752">
                  <a:extLst>
                    <a:ext uri="{9D8B030D-6E8A-4147-A177-3AD203B41FA5}">
                      <a16:colId xmlns:a16="http://schemas.microsoft.com/office/drawing/2014/main" val="20001"/>
                    </a:ext>
                  </a:extLst>
                </a:gridCol>
                <a:gridCol w="292312">
                  <a:extLst>
                    <a:ext uri="{9D8B030D-6E8A-4147-A177-3AD203B41FA5}">
                      <a16:colId xmlns:a16="http://schemas.microsoft.com/office/drawing/2014/main" val="20002"/>
                    </a:ext>
                  </a:extLst>
                </a:gridCol>
                <a:gridCol w="325120">
                  <a:extLst>
                    <a:ext uri="{9D8B030D-6E8A-4147-A177-3AD203B41FA5}">
                      <a16:colId xmlns:a16="http://schemas.microsoft.com/office/drawing/2014/main" val="20003"/>
                    </a:ext>
                  </a:extLst>
                </a:gridCol>
                <a:gridCol w="373503">
                  <a:extLst>
                    <a:ext uri="{9D8B030D-6E8A-4147-A177-3AD203B41FA5}">
                      <a16:colId xmlns:a16="http://schemas.microsoft.com/office/drawing/2014/main" val="20004"/>
                    </a:ext>
                  </a:extLst>
                </a:gridCol>
                <a:gridCol w="297057">
                  <a:extLst>
                    <a:ext uri="{9D8B030D-6E8A-4147-A177-3AD203B41FA5}">
                      <a16:colId xmlns:a16="http://schemas.microsoft.com/office/drawing/2014/main" val="20005"/>
                    </a:ext>
                  </a:extLst>
                </a:gridCol>
                <a:gridCol w="753070">
                  <a:extLst>
                    <a:ext uri="{9D8B030D-6E8A-4147-A177-3AD203B41FA5}">
                      <a16:colId xmlns:a16="http://schemas.microsoft.com/office/drawing/2014/main" val="20006"/>
                    </a:ext>
                  </a:extLst>
                </a:gridCol>
                <a:gridCol w="49570">
                  <a:extLst>
                    <a:ext uri="{9D8B030D-6E8A-4147-A177-3AD203B41FA5}">
                      <a16:colId xmlns:a16="http://schemas.microsoft.com/office/drawing/2014/main" val="20007"/>
                    </a:ext>
                  </a:extLst>
                </a:gridCol>
              </a:tblGrid>
              <a:tr h="380599">
                <a:tc>
                  <a:txBody>
                    <a:bodyPr/>
                    <a:lstStyle/>
                    <a:p>
                      <a:pPr algn="l" fontAlgn="b"/>
                      <a:r>
                        <a:rPr lang="en-US" sz="1000" b="0" i="0" u="none" strike="noStrike" dirty="0">
                          <a:effectLst/>
                          <a:latin typeface="Arial"/>
                        </a:rPr>
                        <a:t>1. Manage a regular maintenance program on all trucks</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baseline="0" dirty="0">
                          <a:effectLst/>
                          <a:latin typeface="Arial"/>
                        </a:rPr>
                        <a:t>   </a:t>
                      </a:r>
                      <a:r>
                        <a:rPr lang="en-US" sz="1000" b="0" i="0" u="none" strike="noStrike" dirty="0">
                          <a:effectLst/>
                          <a:latin typeface="Arial"/>
                        </a:rPr>
                        <a:t>annually</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baseline="0" dirty="0">
                          <a:effectLst/>
                          <a:latin typeface="Arial"/>
                        </a:rPr>
                        <a:t> X</a:t>
                      </a:r>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baseline="0" dirty="0">
                          <a:effectLst/>
                          <a:latin typeface="Arial"/>
                        </a:rPr>
                        <a:t> X</a:t>
                      </a:r>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baseline="0" dirty="0">
                          <a:effectLst/>
                          <a:latin typeface="Arial"/>
                        </a:rPr>
                        <a:t> X</a:t>
                      </a:r>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In Progress</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0599">
                <a:tc>
                  <a:txBody>
                    <a:bodyPr/>
                    <a:lstStyle/>
                    <a:p>
                      <a:pPr algn="l" fontAlgn="b"/>
                      <a:r>
                        <a:rPr lang="en-US" sz="1000" b="0" i="0" u="none" strike="noStrike">
                          <a:effectLst/>
                          <a:latin typeface="Arial"/>
                        </a:rPr>
                        <a:t>2. Annual inspection of cascade system</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annually</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baseline="0" dirty="0">
                          <a:effectLst/>
                          <a:latin typeface="Arial"/>
                        </a:rPr>
                        <a:t> X</a:t>
                      </a:r>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baseline="0" dirty="0">
                          <a:effectLst/>
                          <a:latin typeface="Arial"/>
                        </a:rPr>
                        <a:t> X</a:t>
                      </a:r>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baseline="0" dirty="0">
                          <a:effectLst/>
                          <a:latin typeface="Arial"/>
                        </a:rPr>
                        <a:t> X</a:t>
                      </a:r>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In</a:t>
                      </a:r>
                      <a:r>
                        <a:rPr lang="en-US" sz="1000" b="0" i="0" u="none" strike="noStrike" baseline="0" dirty="0">
                          <a:effectLst/>
                          <a:latin typeface="Arial"/>
                        </a:rPr>
                        <a:t> Progress</a:t>
                      </a:r>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5358">
                <a:tc>
                  <a:txBody>
                    <a:bodyPr/>
                    <a:lstStyle/>
                    <a:p>
                      <a:pPr algn="l" fontAlgn="b"/>
                      <a:r>
                        <a:rPr lang="en-US" sz="1000" b="0" i="0" u="none" strike="noStrike" dirty="0">
                          <a:effectLst/>
                          <a:latin typeface="Arial"/>
                        </a:rPr>
                        <a:t>3. Maintain a budget line specifically for truck tires.</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p>
                      <a:pPr algn="l" fontAlgn="b"/>
                      <a:r>
                        <a:rPr lang="en-US" sz="1000" b="0" i="0" u="none" strike="noStrike" dirty="0">
                          <a:effectLst/>
                          <a:latin typeface="Arial"/>
                        </a:rPr>
                        <a:t>   carryover</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In Progress</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5358">
                <a:tc>
                  <a:txBody>
                    <a:bodyPr/>
                    <a:lstStyle/>
                    <a:p>
                      <a:pPr marL="0" indent="0" algn="l" fontAlgn="b">
                        <a:buNone/>
                      </a:pPr>
                      <a:endParaRPr lang="en-US" sz="1000" b="0" i="0" u="none" strike="noStrike" baseline="0" dirty="0">
                        <a:effectLst/>
                        <a:latin typeface="Arial"/>
                      </a:endParaRPr>
                    </a:p>
                    <a:p>
                      <a:pPr marL="0" indent="0" algn="l" fontAlgn="b">
                        <a:buNone/>
                      </a:pPr>
                      <a:r>
                        <a:rPr lang="en-US" sz="1000" b="0" i="0" u="none" strike="noStrike" dirty="0">
                          <a:effectLst/>
                          <a:latin typeface="Arial"/>
                        </a:rPr>
                        <a:t>4.</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7254">
                <a:tc>
                  <a:txBody>
                    <a:bodyPr/>
                    <a:lstStyle/>
                    <a:p>
                      <a:pPr algn="l" fontAlgn="b"/>
                      <a:endParaRPr lang="en-US" sz="1000" b="0" i="0" u="none" strike="noStrike" dirty="0">
                        <a:effectLst/>
                        <a:latin typeface="Arial"/>
                      </a:endParaRP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TextBox 4"/>
          <p:cNvSpPr txBox="1"/>
          <p:nvPr/>
        </p:nvSpPr>
        <p:spPr>
          <a:xfrm>
            <a:off x="5862320" y="1870709"/>
            <a:ext cx="2905760" cy="461665"/>
          </a:xfrm>
          <a:prstGeom prst="rect">
            <a:avLst/>
          </a:prstGeom>
          <a:noFill/>
        </p:spPr>
        <p:txBody>
          <a:bodyPr wrap="square" rtlCol="0">
            <a:spAutoFit/>
          </a:bodyPr>
          <a:lstStyle/>
          <a:p>
            <a:r>
              <a:rPr lang="en-US" sz="1200" dirty="0" err="1"/>
              <a:t>Yr</a:t>
            </a:r>
            <a:r>
              <a:rPr lang="en-US" sz="1200" dirty="0"/>
              <a:t> 1               2      3       4         5   Completed    	</a:t>
            </a:r>
          </a:p>
        </p:txBody>
      </p:sp>
      <p:sp>
        <p:nvSpPr>
          <p:cNvPr id="6" name="TextBox 5"/>
          <p:cNvSpPr txBox="1"/>
          <p:nvPr/>
        </p:nvSpPr>
        <p:spPr>
          <a:xfrm>
            <a:off x="635018" y="5132439"/>
            <a:ext cx="5173836" cy="369332"/>
          </a:xfrm>
          <a:prstGeom prst="rect">
            <a:avLst/>
          </a:prstGeom>
          <a:noFill/>
        </p:spPr>
        <p:txBody>
          <a:bodyPr wrap="square" rtlCol="0">
            <a:spAutoFit/>
          </a:bodyPr>
          <a:lstStyle/>
          <a:p>
            <a:r>
              <a:rPr lang="en-US" dirty="0"/>
              <a:t>Keeper of the goal:  Adam </a:t>
            </a:r>
            <a:r>
              <a:rPr lang="en-US" dirty="0" err="1"/>
              <a:t>Jenschke</a:t>
            </a:r>
            <a:endParaRPr lang="en-US" dirty="0"/>
          </a:p>
        </p:txBody>
      </p:sp>
    </p:spTree>
    <p:extLst>
      <p:ext uri="{BB962C8B-B14F-4D97-AF65-F5344CB8AC3E}">
        <p14:creationId xmlns:p14="http://schemas.microsoft.com/office/powerpoint/2010/main" val="2848887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b="1" dirty="0">
                <a:solidFill>
                  <a:srgbClr val="000000"/>
                </a:solidFill>
                <a:latin typeface="Arial"/>
                <a:ea typeface="Arial"/>
                <a:cs typeface="Arial"/>
              </a:rPr>
              <a:t>Community Leadership</a:t>
            </a:r>
            <a:r>
              <a:rPr lang="en-US" sz="2000" b="1" i="0" dirty="0">
                <a:solidFill>
                  <a:srgbClr val="000000"/>
                </a:solidFill>
                <a:latin typeface="Arial"/>
                <a:ea typeface="Arial"/>
                <a:cs typeface="Arial"/>
              </a:rPr>
              <a:t>:  </a:t>
            </a:r>
            <a:br>
              <a:rPr lang="en-US" sz="2000" b="1" i="0" dirty="0">
                <a:solidFill>
                  <a:srgbClr val="000000"/>
                </a:solidFill>
                <a:latin typeface="Arial"/>
                <a:ea typeface="Arial"/>
                <a:cs typeface="Arial"/>
              </a:rPr>
            </a:br>
            <a:r>
              <a:rPr lang="en-US" sz="2000" b="1" i="0" dirty="0">
                <a:solidFill>
                  <a:srgbClr val="000000"/>
                </a:solidFill>
                <a:latin typeface="Arial"/>
                <a:ea typeface="Arial"/>
                <a:cs typeface="Arial"/>
              </a:rPr>
              <a:t>The TVFD will strive to define itself as the community leader providing fire protection for all members of the community. </a:t>
            </a:r>
            <a:endParaRPr lang="en-US" sz="2000" dirty="0">
              <a:latin typeface="Arial"/>
              <a:cs typeface="Arial"/>
            </a:endParaRPr>
          </a:p>
        </p:txBody>
      </p:sp>
      <p:graphicFrame>
        <p:nvGraphicFramePr>
          <p:cNvPr id="4" name="Table 3"/>
          <p:cNvGraphicFramePr>
            <a:graphicFrameLocks noGrp="1"/>
          </p:cNvGraphicFramePr>
          <p:nvPr>
            <p:extLst>
              <p:ext uri="{D42A27DB-BD31-4B8C-83A1-F6EECF244321}">
                <p14:modId xmlns:p14="http://schemas.microsoft.com/office/powerpoint/2010/main" val="3132259082"/>
              </p:ext>
            </p:extLst>
          </p:nvPr>
        </p:nvGraphicFramePr>
        <p:xfrm>
          <a:off x="457200" y="1815357"/>
          <a:ext cx="8229600" cy="2339496"/>
        </p:xfrm>
        <a:graphic>
          <a:graphicData uri="http://schemas.openxmlformats.org/drawingml/2006/table">
            <a:tbl>
              <a:tblPr/>
              <a:tblGrid>
                <a:gridCol w="5317216">
                  <a:extLst>
                    <a:ext uri="{9D8B030D-6E8A-4147-A177-3AD203B41FA5}">
                      <a16:colId xmlns:a16="http://schemas.microsoft.com/office/drawing/2014/main" val="20000"/>
                    </a:ext>
                  </a:extLst>
                </a:gridCol>
                <a:gridCol w="817453">
                  <a:extLst>
                    <a:ext uri="{9D8B030D-6E8A-4147-A177-3AD203B41FA5}">
                      <a16:colId xmlns:a16="http://schemas.microsoft.com/office/drawing/2014/main" val="20001"/>
                    </a:ext>
                  </a:extLst>
                </a:gridCol>
                <a:gridCol w="337251">
                  <a:extLst>
                    <a:ext uri="{9D8B030D-6E8A-4147-A177-3AD203B41FA5}">
                      <a16:colId xmlns:a16="http://schemas.microsoft.com/office/drawing/2014/main" val="20002"/>
                    </a:ext>
                  </a:extLst>
                </a:gridCol>
                <a:gridCol w="304800">
                  <a:extLst>
                    <a:ext uri="{9D8B030D-6E8A-4147-A177-3AD203B41FA5}">
                      <a16:colId xmlns:a16="http://schemas.microsoft.com/office/drawing/2014/main" val="20003"/>
                    </a:ext>
                  </a:extLst>
                </a:gridCol>
                <a:gridCol w="282196">
                  <a:extLst>
                    <a:ext uri="{9D8B030D-6E8A-4147-A177-3AD203B41FA5}">
                      <a16:colId xmlns:a16="http://schemas.microsoft.com/office/drawing/2014/main" val="20004"/>
                    </a:ext>
                  </a:extLst>
                </a:gridCol>
                <a:gridCol w="276425">
                  <a:extLst>
                    <a:ext uri="{9D8B030D-6E8A-4147-A177-3AD203B41FA5}">
                      <a16:colId xmlns:a16="http://schemas.microsoft.com/office/drawing/2014/main" val="20005"/>
                    </a:ext>
                  </a:extLst>
                </a:gridCol>
                <a:gridCol w="844689">
                  <a:extLst>
                    <a:ext uri="{9D8B030D-6E8A-4147-A177-3AD203B41FA5}">
                      <a16:colId xmlns:a16="http://schemas.microsoft.com/office/drawing/2014/main" val="20006"/>
                    </a:ext>
                  </a:extLst>
                </a:gridCol>
                <a:gridCol w="49570">
                  <a:extLst>
                    <a:ext uri="{9D8B030D-6E8A-4147-A177-3AD203B41FA5}">
                      <a16:colId xmlns:a16="http://schemas.microsoft.com/office/drawing/2014/main" val="20007"/>
                    </a:ext>
                  </a:extLst>
                </a:gridCol>
              </a:tblGrid>
              <a:tr h="302115">
                <a:tc>
                  <a:txBody>
                    <a:bodyPr/>
                    <a:lstStyle/>
                    <a:p>
                      <a:pPr algn="l" fontAlgn="b"/>
                      <a:endParaRPr lang="en-US" sz="1000" b="1" i="0" u="none" strike="noStrike" dirty="0">
                        <a:effectLst/>
                        <a:latin typeface="Arial"/>
                      </a:endParaRP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7100">
                <a:tc>
                  <a:txBody>
                    <a:bodyPr/>
                    <a:lstStyle/>
                    <a:p>
                      <a:pPr algn="l" fontAlgn="b"/>
                      <a:r>
                        <a:rPr lang="en-US" sz="1000" b="0" i="0" u="none" strike="noStrike" dirty="0">
                          <a:effectLst/>
                          <a:latin typeface="Arial"/>
                        </a:rPr>
                        <a:t>1.  </a:t>
                      </a:r>
                      <a:r>
                        <a:rPr lang="en-US" sz="1000" b="0" i="0" u="none" strike="noStrike" baseline="0" dirty="0">
                          <a:effectLst/>
                          <a:latin typeface="Arial"/>
                        </a:rPr>
                        <a:t> Capitol fund drive for new firehouse</a:t>
                      </a:r>
                      <a:endParaRPr lang="en-US" sz="1000" b="0" i="0" u="none" strike="noStrike" dirty="0">
                        <a:effectLst/>
                        <a:latin typeface="Arial"/>
                      </a:endParaRP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1262">
                <a:tc>
                  <a:txBody>
                    <a:bodyPr/>
                    <a:lstStyle/>
                    <a:p>
                      <a:pPr algn="l" fontAlgn="b"/>
                      <a:r>
                        <a:rPr lang="en-US" sz="1000" b="0" i="0" u="none" strike="noStrike" dirty="0">
                          <a:effectLst/>
                          <a:latin typeface="Arial"/>
                        </a:rPr>
                        <a:t>2. </a:t>
                      </a:r>
                      <a:r>
                        <a:rPr lang="en-US" sz="1000" b="0" i="0" u="none" strike="noStrike" baseline="0" dirty="0">
                          <a:effectLst/>
                          <a:latin typeface="Arial"/>
                        </a:rPr>
                        <a:t>  Approach landowners for </a:t>
                      </a:r>
                      <a:r>
                        <a:rPr lang="en-US" sz="1000" b="0" i="0" u="none" strike="noStrike" baseline="0" dirty="0" err="1">
                          <a:effectLst/>
                          <a:latin typeface="Arial"/>
                        </a:rPr>
                        <a:t>inkind</a:t>
                      </a:r>
                      <a:r>
                        <a:rPr lang="en-US" sz="1000" b="0" i="0" u="none" strike="noStrike" baseline="0" dirty="0">
                          <a:effectLst/>
                          <a:latin typeface="Arial"/>
                        </a:rPr>
                        <a:t> donations, when appropriate</a:t>
                      </a:r>
                      <a:endParaRPr lang="en-US" sz="1000" b="0" i="0" u="none" strike="noStrike" dirty="0">
                        <a:effectLst/>
                        <a:latin typeface="Arial"/>
                      </a:endParaRP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47468">
                <a:tc>
                  <a:txBody>
                    <a:bodyPr/>
                    <a:lstStyle/>
                    <a:p>
                      <a:pPr algn="l" fontAlgn="b"/>
                      <a:r>
                        <a:rPr lang="en-US" sz="1000" b="0" i="0" u="none" strike="noStrike" dirty="0">
                          <a:effectLst/>
                          <a:latin typeface="Arial"/>
                        </a:rPr>
                        <a:t>3.   Get signage</a:t>
                      </a:r>
                      <a:r>
                        <a:rPr lang="en-US" sz="1000" b="0" i="0" u="none" strike="noStrike" baseline="0" dirty="0">
                          <a:effectLst/>
                          <a:latin typeface="Arial"/>
                        </a:rPr>
                        <a:t> on FM from TXDOT</a:t>
                      </a:r>
                      <a:endParaRPr lang="en-US" sz="1000" b="0" i="0" u="none" strike="noStrike" dirty="0">
                        <a:effectLst/>
                        <a:latin typeface="Arial"/>
                      </a:endParaRP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DONE</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7100">
                <a:tc>
                  <a:txBody>
                    <a:bodyPr/>
                    <a:lstStyle/>
                    <a:p>
                      <a:pPr algn="l" fontAlgn="b"/>
                      <a:r>
                        <a:rPr lang="en-US" sz="1000" b="0" i="0" u="none" strike="noStrike" dirty="0">
                          <a:effectLst/>
                          <a:latin typeface="Arial"/>
                        </a:rPr>
                        <a:t>4.   Develop</a:t>
                      </a:r>
                      <a:r>
                        <a:rPr lang="en-US" sz="1000" b="0" i="0" u="none" strike="noStrike" baseline="0" dirty="0">
                          <a:effectLst/>
                          <a:latin typeface="Arial"/>
                        </a:rPr>
                        <a:t> SOP’s</a:t>
                      </a:r>
                      <a:endParaRPr lang="en-US" sz="1000" b="0" i="0" u="none" strike="noStrike" dirty="0">
                        <a:effectLst/>
                        <a:latin typeface="Arial"/>
                      </a:endParaRP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1269">
                <a:tc>
                  <a:txBody>
                    <a:bodyPr/>
                    <a:lstStyle/>
                    <a:p>
                      <a:pPr algn="l" fontAlgn="b"/>
                      <a:r>
                        <a:rPr lang="en-US" sz="1000" b="0" i="0" u="none" strike="noStrike" dirty="0">
                          <a:effectLst/>
                          <a:latin typeface="Arial"/>
                        </a:rPr>
                        <a:t>5.   Develop</a:t>
                      </a:r>
                      <a:r>
                        <a:rPr lang="en-US" sz="1000" b="0" i="0" u="none" strike="noStrike" baseline="0" dirty="0">
                          <a:effectLst/>
                          <a:latin typeface="Arial"/>
                        </a:rPr>
                        <a:t> a prescribe burn policy</a:t>
                      </a:r>
                      <a:endParaRPr lang="en-US" sz="1000" b="0" i="0" u="none" strike="noStrike" dirty="0">
                        <a:effectLst/>
                        <a:latin typeface="Arial"/>
                      </a:endParaRP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In Progress</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57100">
                <a:tc>
                  <a:txBody>
                    <a:bodyPr/>
                    <a:lstStyle/>
                    <a:p>
                      <a:pPr algn="l" fontAlgn="b"/>
                      <a:r>
                        <a:rPr lang="en-US" sz="1000" b="0" i="0" u="none" strike="noStrike" dirty="0">
                          <a:effectLst/>
                          <a:latin typeface="Arial"/>
                        </a:rPr>
                        <a:t>6.   Centralize all department records</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baseline="0" dirty="0">
                          <a:effectLst/>
                          <a:latin typeface="Arial"/>
                        </a:rPr>
                        <a:t> In</a:t>
                      </a:r>
                      <a:r>
                        <a:rPr lang="en-US" sz="1000" b="0" i="0" u="none" strike="noStrike" dirty="0">
                          <a:effectLst/>
                          <a:latin typeface="Arial"/>
                        </a:rPr>
                        <a:t> Progress</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57100">
                <a:tc>
                  <a:txBody>
                    <a:bodyPr/>
                    <a:lstStyle/>
                    <a:p>
                      <a:pPr algn="l" fontAlgn="b"/>
                      <a:r>
                        <a:rPr lang="en-US" sz="1000" b="0" i="0" u="none" strike="noStrike" dirty="0">
                          <a:effectLst/>
                          <a:latin typeface="Arial"/>
                        </a:rPr>
                        <a:t>7.   Develop a Personnel Policy</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In Progress</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57100">
                <a:tc>
                  <a:txBody>
                    <a:bodyPr/>
                    <a:lstStyle/>
                    <a:p>
                      <a:pPr algn="l" fontAlgn="b"/>
                      <a:r>
                        <a:rPr lang="en-US" sz="1000" b="0" i="0" u="none" strike="noStrike" dirty="0">
                          <a:effectLst/>
                          <a:latin typeface="Arial"/>
                        </a:rPr>
                        <a:t>8. </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57100">
                <a:tc>
                  <a:txBody>
                    <a:bodyPr/>
                    <a:lstStyle/>
                    <a:p>
                      <a:pPr algn="l" fontAlgn="b"/>
                      <a:r>
                        <a:rPr lang="en-US" sz="1000" b="0" i="0" u="none" strike="noStrike" dirty="0">
                          <a:effectLst/>
                          <a:latin typeface="Arial"/>
                        </a:rPr>
                        <a:t>9. </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57100">
                <a:tc>
                  <a:txBody>
                    <a:bodyPr/>
                    <a:lstStyle/>
                    <a:p>
                      <a:pPr algn="l" fontAlgn="b"/>
                      <a:r>
                        <a:rPr lang="en-US" sz="1000" b="0" i="0" u="none" strike="noStrike" dirty="0">
                          <a:effectLst/>
                          <a:latin typeface="Arial"/>
                        </a:rPr>
                        <a:t>10. </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57100">
                <a:tc>
                  <a:txBody>
                    <a:bodyPr/>
                    <a:lstStyle/>
                    <a:p>
                      <a:pPr algn="l" fontAlgn="b"/>
                      <a:r>
                        <a:rPr lang="en-US" sz="1000" b="0" i="0" u="none" strike="noStrike" dirty="0">
                          <a:effectLst/>
                          <a:latin typeface="Arial"/>
                        </a:rPr>
                        <a:t>11.</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57100">
                <a:tc>
                  <a:txBody>
                    <a:bodyPr/>
                    <a:lstStyle/>
                    <a:p>
                      <a:pPr algn="l" fontAlgn="b"/>
                      <a:r>
                        <a:rPr lang="en-US" sz="1000" b="0" i="0" u="none" strike="noStrike" dirty="0">
                          <a:effectLst/>
                          <a:latin typeface="Arial"/>
                        </a:rPr>
                        <a:t>12.</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92947265"/>
              </p:ext>
            </p:extLst>
          </p:nvPr>
        </p:nvGraphicFramePr>
        <p:xfrm>
          <a:off x="457200" y="4364929"/>
          <a:ext cx="8199118" cy="771993"/>
        </p:xfrm>
        <a:graphic>
          <a:graphicData uri="http://schemas.openxmlformats.org/drawingml/2006/table">
            <a:tbl>
              <a:tblPr/>
              <a:tblGrid>
                <a:gridCol w="5318449">
                  <a:extLst>
                    <a:ext uri="{9D8B030D-6E8A-4147-A177-3AD203B41FA5}">
                      <a16:colId xmlns:a16="http://schemas.microsoft.com/office/drawing/2014/main" val="20000"/>
                    </a:ext>
                  </a:extLst>
                </a:gridCol>
                <a:gridCol w="671804">
                  <a:extLst>
                    <a:ext uri="{9D8B030D-6E8A-4147-A177-3AD203B41FA5}">
                      <a16:colId xmlns:a16="http://schemas.microsoft.com/office/drawing/2014/main" val="20001"/>
                    </a:ext>
                  </a:extLst>
                </a:gridCol>
                <a:gridCol w="370776">
                  <a:extLst>
                    <a:ext uri="{9D8B030D-6E8A-4147-A177-3AD203B41FA5}">
                      <a16:colId xmlns:a16="http://schemas.microsoft.com/office/drawing/2014/main" val="20002"/>
                    </a:ext>
                  </a:extLst>
                </a:gridCol>
                <a:gridCol w="296367">
                  <a:extLst>
                    <a:ext uri="{9D8B030D-6E8A-4147-A177-3AD203B41FA5}">
                      <a16:colId xmlns:a16="http://schemas.microsoft.com/office/drawing/2014/main" val="20003"/>
                    </a:ext>
                  </a:extLst>
                </a:gridCol>
                <a:gridCol w="307343">
                  <a:extLst>
                    <a:ext uri="{9D8B030D-6E8A-4147-A177-3AD203B41FA5}">
                      <a16:colId xmlns:a16="http://schemas.microsoft.com/office/drawing/2014/main" val="20004"/>
                    </a:ext>
                  </a:extLst>
                </a:gridCol>
                <a:gridCol w="291465">
                  <a:extLst>
                    <a:ext uri="{9D8B030D-6E8A-4147-A177-3AD203B41FA5}">
                      <a16:colId xmlns:a16="http://schemas.microsoft.com/office/drawing/2014/main" val="20005"/>
                    </a:ext>
                  </a:extLst>
                </a:gridCol>
                <a:gridCol w="890647">
                  <a:extLst>
                    <a:ext uri="{9D8B030D-6E8A-4147-A177-3AD203B41FA5}">
                      <a16:colId xmlns:a16="http://schemas.microsoft.com/office/drawing/2014/main" val="20006"/>
                    </a:ext>
                  </a:extLst>
                </a:gridCol>
                <a:gridCol w="52267">
                  <a:extLst>
                    <a:ext uri="{9D8B030D-6E8A-4147-A177-3AD203B41FA5}">
                      <a16:colId xmlns:a16="http://schemas.microsoft.com/office/drawing/2014/main" val="20007"/>
                    </a:ext>
                  </a:extLst>
                </a:gridCol>
              </a:tblGrid>
              <a:tr h="253724">
                <a:tc>
                  <a:txBody>
                    <a:bodyPr/>
                    <a:lstStyle/>
                    <a:p>
                      <a:pPr algn="l" fontAlgn="b"/>
                      <a:r>
                        <a:rPr lang="en-US" sz="1000" b="1" i="0" u="none" strike="noStrike">
                          <a:effectLst/>
                          <a:latin typeface="Arial"/>
                        </a:rPr>
                        <a:t>Recruiting:  TVFD will continue to recruit new members to the department.</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3731">
                <a:tc>
                  <a:txBody>
                    <a:bodyPr/>
                    <a:lstStyle/>
                    <a:p>
                      <a:pPr algn="l" fontAlgn="b"/>
                      <a:r>
                        <a:rPr lang="en-US" sz="1000" b="0" i="0" u="none" strike="noStrike" dirty="0">
                          <a:effectLst/>
                          <a:latin typeface="Arial"/>
                        </a:rPr>
                        <a:t>1. Hold a quarterly covered dish for community</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effectLst/>
                          <a:latin typeface="Arial"/>
                        </a:rPr>
                        <a:t>$100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On-Going</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4538">
                <a:tc>
                  <a:txBody>
                    <a:bodyPr/>
                    <a:lstStyle/>
                    <a:p>
                      <a:pPr algn="l" fontAlgn="b"/>
                      <a:r>
                        <a:rPr lang="en-US" sz="1000" b="0" i="0" u="none" strike="noStrike" dirty="0">
                          <a:effectLst/>
                          <a:latin typeface="Arial"/>
                        </a:rPr>
                        <a:t>2. </a:t>
                      </a: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6" name="TextBox 5"/>
          <p:cNvSpPr txBox="1"/>
          <p:nvPr/>
        </p:nvSpPr>
        <p:spPr>
          <a:xfrm>
            <a:off x="5750560" y="1842908"/>
            <a:ext cx="2905760" cy="276999"/>
          </a:xfrm>
          <a:prstGeom prst="rect">
            <a:avLst/>
          </a:prstGeom>
          <a:noFill/>
        </p:spPr>
        <p:txBody>
          <a:bodyPr wrap="square" rtlCol="0">
            <a:spAutoFit/>
          </a:bodyPr>
          <a:lstStyle/>
          <a:p>
            <a:r>
              <a:rPr lang="en-US" sz="1200" dirty="0" err="1"/>
              <a:t>Yr</a:t>
            </a:r>
            <a:r>
              <a:rPr lang="en-US" sz="1200" dirty="0"/>
              <a:t> 1       	2      3       4      5    Completed         </a:t>
            </a:r>
          </a:p>
        </p:txBody>
      </p:sp>
      <p:sp>
        <p:nvSpPr>
          <p:cNvPr id="7" name="TextBox 6"/>
          <p:cNvSpPr txBox="1"/>
          <p:nvPr/>
        </p:nvSpPr>
        <p:spPr>
          <a:xfrm>
            <a:off x="635018" y="5132439"/>
            <a:ext cx="5173836" cy="369332"/>
          </a:xfrm>
          <a:prstGeom prst="rect">
            <a:avLst/>
          </a:prstGeom>
          <a:noFill/>
        </p:spPr>
        <p:txBody>
          <a:bodyPr wrap="square" rtlCol="0">
            <a:spAutoFit/>
          </a:bodyPr>
          <a:lstStyle/>
          <a:p>
            <a:r>
              <a:rPr lang="en-US" dirty="0"/>
              <a:t>Keeper of the goal:  Mark Bradford</a:t>
            </a:r>
          </a:p>
        </p:txBody>
      </p:sp>
    </p:spTree>
    <p:extLst>
      <p:ext uri="{BB962C8B-B14F-4D97-AF65-F5344CB8AC3E}">
        <p14:creationId xmlns:p14="http://schemas.microsoft.com/office/powerpoint/2010/main" val="1659264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000" b="1" i="0" u="none" strike="noStrike" dirty="0">
                <a:effectLst/>
                <a:latin typeface="Arial"/>
              </a:rPr>
              <a:t>Training:  </a:t>
            </a:r>
            <a:br>
              <a:rPr lang="en-US" sz="2000" b="1" i="0" u="none" strike="noStrike" dirty="0">
                <a:effectLst/>
                <a:latin typeface="Arial"/>
              </a:rPr>
            </a:br>
            <a:r>
              <a:rPr lang="en-US" sz="2000" b="1" i="0" u="none" strike="noStrike" dirty="0">
                <a:effectLst/>
                <a:latin typeface="Arial"/>
              </a:rPr>
              <a:t>The TVFD will provide state of the art training for its members and the community. </a:t>
            </a:r>
            <a:br>
              <a:rPr lang="en-US" sz="2000" b="1" i="0" u="none" strike="noStrike" dirty="0">
                <a:effectLst/>
                <a:latin typeface="Arial"/>
              </a:rPr>
            </a:br>
            <a:endParaRPr lang="en-US" sz="2000" dirty="0">
              <a:latin typeface="Arial"/>
              <a:cs typeface="Arial"/>
            </a:endParaRPr>
          </a:p>
        </p:txBody>
      </p:sp>
      <p:graphicFrame>
        <p:nvGraphicFramePr>
          <p:cNvPr id="4" name="Table 3"/>
          <p:cNvGraphicFramePr>
            <a:graphicFrameLocks noGrp="1"/>
          </p:cNvGraphicFramePr>
          <p:nvPr>
            <p:extLst>
              <p:ext uri="{D42A27DB-BD31-4B8C-83A1-F6EECF244321}">
                <p14:modId xmlns:p14="http://schemas.microsoft.com/office/powerpoint/2010/main" val="2823907741"/>
              </p:ext>
            </p:extLst>
          </p:nvPr>
        </p:nvGraphicFramePr>
        <p:xfrm>
          <a:off x="568960" y="2442011"/>
          <a:ext cx="8229600" cy="1240685"/>
        </p:xfrm>
        <a:graphic>
          <a:graphicData uri="http://schemas.openxmlformats.org/drawingml/2006/table">
            <a:tbl>
              <a:tblPr/>
              <a:tblGrid>
                <a:gridCol w="5317216">
                  <a:extLst>
                    <a:ext uri="{9D8B030D-6E8A-4147-A177-3AD203B41FA5}">
                      <a16:colId xmlns:a16="http://schemas.microsoft.com/office/drawing/2014/main" val="20000"/>
                    </a:ext>
                  </a:extLst>
                </a:gridCol>
                <a:gridCol w="821752">
                  <a:extLst>
                    <a:ext uri="{9D8B030D-6E8A-4147-A177-3AD203B41FA5}">
                      <a16:colId xmlns:a16="http://schemas.microsoft.com/office/drawing/2014/main" val="20001"/>
                    </a:ext>
                  </a:extLst>
                </a:gridCol>
                <a:gridCol w="287681">
                  <a:extLst>
                    <a:ext uri="{9D8B030D-6E8A-4147-A177-3AD203B41FA5}">
                      <a16:colId xmlns:a16="http://schemas.microsoft.com/office/drawing/2014/main" val="20002"/>
                    </a:ext>
                  </a:extLst>
                </a:gridCol>
                <a:gridCol w="270663">
                  <a:extLst>
                    <a:ext uri="{9D8B030D-6E8A-4147-A177-3AD203B41FA5}">
                      <a16:colId xmlns:a16="http://schemas.microsoft.com/office/drawing/2014/main" val="20003"/>
                    </a:ext>
                  </a:extLst>
                </a:gridCol>
                <a:gridCol w="260254">
                  <a:extLst>
                    <a:ext uri="{9D8B030D-6E8A-4147-A177-3AD203B41FA5}">
                      <a16:colId xmlns:a16="http://schemas.microsoft.com/office/drawing/2014/main" val="20004"/>
                    </a:ext>
                  </a:extLst>
                </a:gridCol>
                <a:gridCol w="260253">
                  <a:extLst>
                    <a:ext uri="{9D8B030D-6E8A-4147-A177-3AD203B41FA5}">
                      <a16:colId xmlns:a16="http://schemas.microsoft.com/office/drawing/2014/main" val="20005"/>
                    </a:ext>
                  </a:extLst>
                </a:gridCol>
                <a:gridCol w="962211">
                  <a:extLst>
                    <a:ext uri="{9D8B030D-6E8A-4147-A177-3AD203B41FA5}">
                      <a16:colId xmlns:a16="http://schemas.microsoft.com/office/drawing/2014/main" val="20006"/>
                    </a:ext>
                  </a:extLst>
                </a:gridCol>
                <a:gridCol w="49570">
                  <a:extLst>
                    <a:ext uri="{9D8B030D-6E8A-4147-A177-3AD203B41FA5}">
                      <a16:colId xmlns:a16="http://schemas.microsoft.com/office/drawing/2014/main" val="20007"/>
                    </a:ext>
                  </a:extLst>
                </a:gridCol>
              </a:tblGrid>
              <a:tr h="290030">
                <a:tc>
                  <a:txBody>
                    <a:bodyPr/>
                    <a:lstStyle/>
                    <a:p>
                      <a:pPr algn="l" fontAlgn="b"/>
                      <a:endParaRPr lang="en-US" sz="1000" b="1" i="0" u="none" strike="noStrike" dirty="0">
                        <a:effectLst/>
                        <a:latin typeface="Arial"/>
                      </a:endParaRP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7100">
                <a:tc>
                  <a:txBody>
                    <a:bodyPr/>
                    <a:lstStyle/>
                    <a:p>
                      <a:pPr marL="228600" indent="-228600" algn="l" fontAlgn="b">
                        <a:buAutoNum type="arabicPeriod"/>
                      </a:pPr>
                      <a:r>
                        <a:rPr lang="en-US" sz="1000" b="0" i="0" u="none" strike="noStrike" dirty="0">
                          <a:effectLst/>
                          <a:latin typeface="Arial"/>
                        </a:rPr>
                        <a:t>Maintain all certifications.</a:t>
                      </a:r>
                    </a:p>
                    <a:p>
                      <a:pPr marL="228600" indent="-228600" algn="l" fontAlgn="b">
                        <a:buAutoNum type="arabicPeriod"/>
                      </a:pPr>
                      <a:endParaRPr lang="en-US" sz="1000" b="0" i="0" u="none" strike="noStrike" dirty="0">
                        <a:effectLst/>
                        <a:latin typeface="Arial"/>
                      </a:endParaRP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grants</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x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x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On Going</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7100">
                <a:tc>
                  <a:txBody>
                    <a:bodyPr/>
                    <a:lstStyle/>
                    <a:p>
                      <a:pPr algn="l" fontAlgn="b"/>
                      <a:r>
                        <a:rPr lang="en-US" sz="1000" b="0" i="0" u="none" strike="noStrike" dirty="0">
                          <a:effectLst/>
                          <a:latin typeface="Arial"/>
                        </a:rPr>
                        <a:t>2.    Increase NIMS certifications.</a:t>
                      </a:r>
                    </a:p>
                    <a:p>
                      <a:pPr algn="l" fontAlgn="b"/>
                      <a:endParaRPr lang="en-US" sz="1000" b="0" i="0" u="none" strike="noStrike" dirty="0">
                        <a:effectLst/>
                        <a:latin typeface="Arial"/>
                      </a:endParaRP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grants</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x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x</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On Going</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7100">
                <a:tc>
                  <a:txBody>
                    <a:bodyPr/>
                    <a:lstStyle/>
                    <a:p>
                      <a:pPr algn="l" fontAlgn="b"/>
                      <a:r>
                        <a:rPr lang="en-US" sz="1000" b="0" i="0" u="none" strike="noStrike" dirty="0">
                          <a:effectLst/>
                          <a:latin typeface="Arial"/>
                        </a:rPr>
                        <a:t>3. </a:t>
                      </a:r>
                    </a:p>
                    <a:p>
                      <a:pPr algn="l" fontAlgn="b"/>
                      <a:endParaRPr lang="en-US" sz="1000" b="0" i="0" u="none" strike="noStrike" dirty="0">
                        <a:effectLst/>
                        <a:latin typeface="Arial"/>
                      </a:endParaRPr>
                    </a:p>
                  </a:txBody>
                  <a:tcPr marL="12085" marR="12085" marT="1208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 </a:t>
                      </a:r>
                    </a:p>
                  </a:txBody>
                  <a:tcPr marL="12085" marR="12085" marT="120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 name="TextBox 4"/>
          <p:cNvSpPr txBox="1"/>
          <p:nvPr/>
        </p:nvSpPr>
        <p:spPr>
          <a:xfrm>
            <a:off x="5892800" y="2442010"/>
            <a:ext cx="2905760" cy="461665"/>
          </a:xfrm>
          <a:prstGeom prst="rect">
            <a:avLst/>
          </a:prstGeom>
          <a:noFill/>
        </p:spPr>
        <p:txBody>
          <a:bodyPr wrap="square" rtlCol="0">
            <a:spAutoFit/>
          </a:bodyPr>
          <a:lstStyle/>
          <a:p>
            <a:r>
              <a:rPr lang="en-US" sz="1200" dirty="0" err="1"/>
              <a:t>Yr</a:t>
            </a:r>
            <a:r>
              <a:rPr lang="en-US" sz="1200" dirty="0"/>
              <a:t> 1                 2      3       4    5    Completed  	</a:t>
            </a:r>
          </a:p>
        </p:txBody>
      </p:sp>
      <p:sp>
        <p:nvSpPr>
          <p:cNvPr id="6" name="TextBox 5"/>
          <p:cNvSpPr txBox="1"/>
          <p:nvPr/>
        </p:nvSpPr>
        <p:spPr>
          <a:xfrm>
            <a:off x="635018" y="5132439"/>
            <a:ext cx="5173836" cy="369332"/>
          </a:xfrm>
          <a:prstGeom prst="rect">
            <a:avLst/>
          </a:prstGeom>
          <a:noFill/>
        </p:spPr>
        <p:txBody>
          <a:bodyPr wrap="square" rtlCol="0">
            <a:spAutoFit/>
          </a:bodyPr>
          <a:lstStyle/>
          <a:p>
            <a:r>
              <a:rPr lang="en-US" dirty="0"/>
              <a:t>Keeper of the goal:  Kenny Alf</a:t>
            </a:r>
          </a:p>
        </p:txBody>
      </p:sp>
    </p:spTree>
    <p:extLst>
      <p:ext uri="{BB962C8B-B14F-4D97-AF65-F5344CB8AC3E}">
        <p14:creationId xmlns:p14="http://schemas.microsoft.com/office/powerpoint/2010/main" val="1432563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3040</TotalTime>
  <Words>398</Words>
  <Application>Microsoft Office PowerPoint</Application>
  <PresentationFormat>On-screen Show (4:3)</PresentationFormat>
  <Paragraphs>348</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ＭＳ 明朝</vt:lpstr>
      <vt:lpstr>Arial</vt:lpstr>
      <vt:lpstr>Calibri</vt:lpstr>
      <vt:lpstr>Times New Roman</vt:lpstr>
      <vt:lpstr>Office Theme</vt:lpstr>
      <vt:lpstr>PowerPoint Presentation</vt:lpstr>
      <vt:lpstr>Equipment:   The TVFD will acquire and maintain up to date equipment which  meets the needs of the department.</vt:lpstr>
      <vt:lpstr>Facilities:   The TVFD will maintain facilities that are sound and protect the assets of the department. </vt:lpstr>
      <vt:lpstr>Maintenance: The TVFD will provide regular, ongoing maintenance on all equipment, fire apparatus, buildings and grounds.</vt:lpstr>
      <vt:lpstr>Community Leadership:   The TVFD will strive to define itself as the community leader providing fire protection for all members of the community. </vt:lpstr>
      <vt:lpstr>Training:   The TVFD will provide state of the art training for its members and the community.  </vt:lpstr>
    </vt:vector>
  </TitlesOfParts>
  <Company>The Fig Preserve B&amp;B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Curtis Kosub</dc:creator>
  <cp:lastModifiedBy>Mark Bradford</cp:lastModifiedBy>
  <cp:revision>61</cp:revision>
  <cp:lastPrinted>2018-01-09T23:26:51Z</cp:lastPrinted>
  <dcterms:created xsi:type="dcterms:W3CDTF">2013-02-10T21:46:30Z</dcterms:created>
  <dcterms:modified xsi:type="dcterms:W3CDTF">2018-01-09T23:27:49Z</dcterms:modified>
</cp:coreProperties>
</file>